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9" r:id="rId2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35D5F"/>
    <a:srgbClr val="0E7B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119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190625" y="2130425"/>
            <a:ext cx="7773988" cy="1470025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916113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1143000" y="61658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692525" y="616585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5543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975475" y="61658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C20FCFE-9838-4F05-8BD8-4368792CF884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33CA68-D209-4350-B50F-623FE072770A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777038" y="274638"/>
            <a:ext cx="1909762" cy="6323012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1042988" y="274638"/>
            <a:ext cx="5581650" cy="6323012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0B4735-603B-48C9-AB23-D2D7C78AC9F6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5F51E7-0B66-4839-968B-7DB2025C046C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92F559-FEA1-46F1-8656-2AD0B54F276D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1042988" y="1600200"/>
            <a:ext cx="3744912" cy="4997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940300" y="1600200"/>
            <a:ext cx="3746500" cy="4997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32F15B-0989-4837-8E3F-EDD384912F49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6DD82C-6085-4E1B-B4E4-A835D183AA18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37AB62-0C98-45FF-AFE9-49AA5B247BE6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39E147-938D-418A-86CF-37BFAC1049C8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493438-26C2-4ADE-B542-FB33290D197C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584DC5-9F6C-4BB1-BE5B-2091E90BB93C}" type="slidenum">
              <a:rPr lang="nl-NL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Afbeelding 7" descr="powerpoint_Langerhans_versie2012_1.jp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042988" y="274638"/>
            <a:ext cx="67691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stijl te bewerken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2988" y="1600200"/>
            <a:ext cx="7643812" cy="499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42988" y="6245225"/>
            <a:ext cx="20161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nl-NL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9FD710D-753B-48D7-9C63-7C44C07BB1AB}" type="slidenum">
              <a:rPr lang="nl-NL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E7BBB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E7BBB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E7BBB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E7BBB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E7BBB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E7BBB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E7BBB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E7BBB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0E7BBB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rgbClr val="535D5F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535D5F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535D5F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35D5F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35D5F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35D5F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35D5F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535D5F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jdelijke aanduiding voor dianummer 4"/>
          <p:cNvSpPr txBox="1">
            <a:spLocks noGrp="1"/>
          </p:cNvSpPr>
          <p:nvPr/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fld id="{28414175-EC6E-F94C-B4A7-FC1CCFBF0C91}" type="slidenum">
              <a:rPr lang="nl-NL" sz="1400">
                <a:latin typeface="Times New Roman" charset="0"/>
              </a:rPr>
              <a:pPr algn="r"/>
              <a:t>1</a:t>
            </a:fld>
            <a:endParaRPr lang="nl-NL" sz="1400">
              <a:latin typeface="Times New Roman" charset="0"/>
            </a:endParaRP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66800" y="0"/>
            <a:ext cx="6818313" cy="984250"/>
          </a:xfrm>
        </p:spPr>
        <p:txBody>
          <a:bodyPr/>
          <a:lstStyle/>
          <a:p>
            <a:pPr eaLnBrk="1" hangingPunct="1"/>
            <a:r>
              <a:rPr lang="nl-NL" sz="3200" dirty="0" smtClean="0">
                <a:latin typeface="Arial" charset="0"/>
              </a:rPr>
              <a:t>Praktijk/POH </a:t>
            </a:r>
            <a:endParaRPr lang="nl-NL" sz="3200" dirty="0">
              <a:latin typeface="Arial" charset="0"/>
            </a:endParaRP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43608" y="908720"/>
            <a:ext cx="7643192" cy="4286721"/>
          </a:xfrm>
        </p:spPr>
        <p:txBody>
          <a:bodyPr/>
          <a:lstStyle/>
          <a:p>
            <a:pPr eaLnBrk="1" hangingPunct="1"/>
            <a:r>
              <a:rPr lang="nl-NL" sz="2400" dirty="0">
                <a:solidFill>
                  <a:schemeClr val="accent2"/>
                </a:solidFill>
                <a:latin typeface="Arial" charset="0"/>
              </a:rPr>
              <a:t>Pat:      </a:t>
            </a:r>
            <a:r>
              <a:rPr lang="nl-NL" sz="2400" dirty="0" err="1">
                <a:solidFill>
                  <a:schemeClr val="accent2"/>
                </a:solidFill>
                <a:latin typeface="Arial" charset="0"/>
              </a:rPr>
              <a:t>lft</a:t>
            </a:r>
            <a:r>
              <a:rPr lang="nl-NL" sz="2400" dirty="0">
                <a:solidFill>
                  <a:schemeClr val="accent2"/>
                </a:solidFill>
                <a:latin typeface="Arial" charset="0"/>
              </a:rPr>
              <a:t>:    BMI:   Duur DM:</a:t>
            </a:r>
          </a:p>
          <a:p>
            <a:pPr eaLnBrk="1" hangingPunct="1"/>
            <a:r>
              <a:rPr lang="nl-NL" sz="2400" dirty="0" err="1" smtClean="0">
                <a:solidFill>
                  <a:schemeClr val="accent2"/>
                </a:solidFill>
                <a:latin typeface="Arial" charset="0"/>
              </a:rPr>
              <a:t>Med</a:t>
            </a:r>
            <a:r>
              <a:rPr lang="nl-NL" sz="2400" dirty="0" smtClean="0">
                <a:solidFill>
                  <a:schemeClr val="accent2"/>
                </a:solidFill>
                <a:latin typeface="Arial" charset="0"/>
              </a:rPr>
              <a:t>:</a:t>
            </a:r>
            <a:endParaRPr lang="nl-NL" sz="2400" dirty="0">
              <a:solidFill>
                <a:schemeClr val="accent2"/>
              </a:solidFill>
              <a:latin typeface="Arial" charset="0"/>
            </a:endParaRPr>
          </a:p>
          <a:p>
            <a:pPr eaLnBrk="1" hangingPunct="1"/>
            <a:r>
              <a:rPr lang="nl-NL" sz="2400" dirty="0" smtClean="0">
                <a:solidFill>
                  <a:schemeClr val="accent2"/>
                </a:solidFill>
                <a:latin typeface="Arial" charset="0"/>
              </a:rPr>
              <a:t>HbA1c:</a:t>
            </a:r>
            <a:r>
              <a:rPr lang="nl-NL" sz="2400" dirty="0">
                <a:solidFill>
                  <a:schemeClr val="accent2"/>
                </a:solidFill>
                <a:latin typeface="Arial" charset="0"/>
              </a:rPr>
              <a:t>		Nuchtere</a:t>
            </a:r>
          </a:p>
          <a:p>
            <a:pPr eaLnBrk="1" hangingPunct="1"/>
            <a:r>
              <a:rPr lang="nl-NL" sz="2400" dirty="0" smtClean="0">
                <a:solidFill>
                  <a:schemeClr val="accent2"/>
                </a:solidFill>
                <a:latin typeface="Arial" charset="0"/>
              </a:rPr>
              <a:t>Problemen:</a:t>
            </a:r>
          </a:p>
          <a:p>
            <a:pPr eaLnBrk="1" hangingPunct="1"/>
            <a:r>
              <a:rPr lang="nl-NL" sz="2400" dirty="0" smtClean="0">
                <a:solidFill>
                  <a:schemeClr val="accent2"/>
                </a:solidFill>
                <a:latin typeface="Arial" charset="0"/>
              </a:rPr>
              <a:t>Wat is uw  vraag?</a:t>
            </a:r>
            <a:endParaRPr lang="nl-NL" sz="2400" dirty="0">
              <a:solidFill>
                <a:schemeClr val="accent2"/>
              </a:solidFill>
              <a:latin typeface="Arial" charset="0"/>
            </a:endParaRPr>
          </a:p>
          <a:p>
            <a:pPr eaLnBrk="1" hangingPunct="1"/>
            <a:r>
              <a:rPr lang="nl-NL" sz="2400" dirty="0">
                <a:solidFill>
                  <a:schemeClr val="accent2"/>
                </a:solidFill>
                <a:latin typeface="Arial" charset="0"/>
              </a:rPr>
              <a:t>Curve </a:t>
            </a:r>
            <a:r>
              <a:rPr lang="nl-NL" sz="2400" dirty="0" smtClean="0">
                <a:solidFill>
                  <a:schemeClr val="accent2"/>
                </a:solidFill>
                <a:latin typeface="Arial" charset="0"/>
              </a:rPr>
              <a:t>:</a:t>
            </a:r>
          </a:p>
          <a:p>
            <a:pPr eaLnBrk="1" hangingPunct="1"/>
            <a:endParaRPr lang="nl-NL" sz="2400" dirty="0" smtClean="0">
              <a:solidFill>
                <a:schemeClr val="accent2"/>
              </a:solidFill>
              <a:latin typeface="Arial" charset="0"/>
            </a:endParaRPr>
          </a:p>
          <a:p>
            <a:pPr eaLnBrk="1" hangingPunct="1"/>
            <a:endParaRPr lang="nl-NL" sz="2400" dirty="0">
              <a:solidFill>
                <a:schemeClr val="accent2"/>
              </a:solidFill>
              <a:latin typeface="Arial" charset="0"/>
            </a:endParaRPr>
          </a:p>
        </p:txBody>
      </p:sp>
      <p:graphicFrame>
        <p:nvGraphicFramePr>
          <p:cNvPr id="5" name="Group 3"/>
          <p:cNvGraphicFramePr>
            <a:graphicFrameLocks noGrp="1"/>
          </p:cNvGraphicFramePr>
          <p:nvPr/>
        </p:nvGraphicFramePr>
        <p:xfrm>
          <a:off x="1115616" y="4869160"/>
          <a:ext cx="7347544" cy="1785640"/>
        </p:xfrm>
        <a:graphic>
          <a:graphicData uri="http://schemas.openxmlformats.org/drawingml/2006/table">
            <a:tbl>
              <a:tblPr/>
              <a:tblGrid>
                <a:gridCol w="693167"/>
                <a:gridCol w="693168"/>
                <a:gridCol w="693167"/>
                <a:gridCol w="691750"/>
                <a:gridCol w="694584"/>
                <a:gridCol w="683245"/>
                <a:gridCol w="701672"/>
                <a:gridCol w="605280"/>
                <a:gridCol w="605281"/>
                <a:gridCol w="635103"/>
                <a:gridCol w="651127"/>
              </a:tblGrid>
              <a:tr h="51870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</a:t>
                      </a:r>
                      <a:endParaRPr kumimoji="0" lang="nl-NL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7" marR="91437" marT="45716" marB="45716" horzOverflow="overflow">
                    <a:lnL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No</a:t>
                      </a:r>
                      <a:endParaRPr kumimoji="0" lang="nl-NL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7" marR="91437" marT="45716" marB="45716" horzOverflow="overflow">
                    <a:lnL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VM</a:t>
                      </a:r>
                      <a:endParaRPr kumimoji="0" lang="nl-NL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7" marR="91437" marT="45716" marB="45716" horzOverflow="overflow">
                    <a:lnL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NM</a:t>
                      </a:r>
                      <a:endParaRPr kumimoji="0" lang="nl-NL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7" marR="91437" marT="45716" marB="45716" horzOverflow="overflow">
                    <a:lnL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VA</a:t>
                      </a:r>
                      <a:endParaRPr kumimoji="0" lang="nl-NL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7" marR="91437" marT="45716" marB="45716" horzOverflow="overflow">
                    <a:lnL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NA</a:t>
                      </a:r>
                      <a:endParaRPr kumimoji="0" lang="nl-NL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7" marR="91437" marT="45716" marB="45716" horzOverflow="overflow">
                    <a:lnL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VS</a:t>
                      </a:r>
                      <a:endParaRPr kumimoji="0" lang="nl-NL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7" marR="91437" marT="45716" marB="45716" horzOverflow="overflow">
                    <a:lnL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</a:t>
                      </a:r>
                      <a:endParaRPr kumimoji="0" lang="nl-NL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7" marR="91437" marT="45716" marB="45716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</a:t>
                      </a:r>
                      <a:endParaRPr kumimoji="0" lang="nl-NL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7" marR="91437" marT="45716" marB="45716" horzOverflow="overflow">
                    <a:lnL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</a:t>
                      </a:r>
                      <a:endParaRPr kumimoji="0" lang="nl-NL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7" marR="91437" marT="45716" marB="45716" horzOverflow="overflow">
                    <a:lnL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</a:t>
                      </a:r>
                      <a:endParaRPr kumimoji="0" lang="nl-NL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7" marR="91437" marT="45716" marB="45716" horzOverflow="overflow">
                    <a:lnL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99"/>
                    </a:solidFill>
                  </a:tcPr>
                </a:tc>
              </a:tr>
              <a:tr h="6334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7" marR="91437" marT="45716" marB="45716" horzOverflow="overflow">
                    <a:lnL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7" marR="91437" marT="45716" marB="45716" horzOverflow="overflow">
                    <a:lnL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7" marR="91437" marT="45716" marB="45716" horzOverflow="overflow">
                    <a:lnL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7" marR="91437" marT="45716" marB="45716" horzOverflow="overflow">
                    <a:lnL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7" marR="91437" marT="45716" marB="45716" horzOverflow="overflow">
                    <a:lnL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7" marR="91437" marT="45716" marB="45716" horzOverflow="overflow">
                    <a:lnL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7" marR="91437" marT="45716" marB="45716" horzOverflow="overflow">
                    <a:lnL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7" marR="91437" marT="45716" marB="45716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7" marR="91437" marT="45716" marB="45716" horzOverflow="overflow">
                    <a:lnL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7" marR="91437" marT="45716" marB="45716" horzOverflow="overflow">
                    <a:lnL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7" marR="91437" marT="45716" marB="45716" horzOverflow="overflow">
                    <a:lnL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346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7" marR="91437" marT="45716" marB="45716" horzOverflow="overflow">
                    <a:lnL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7" marR="91437" marT="45716" marB="45716" horzOverflow="overflow">
                    <a:lnL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7" marR="91437" marT="45716" marB="45716" horzOverflow="overflow">
                    <a:lnL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7" marR="91437" marT="45716" marB="45716" horzOverflow="overflow">
                    <a:lnL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7" marR="91437" marT="45716" marB="45716" horzOverflow="overflow">
                    <a:lnL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7" marR="91437" marT="45716" marB="45716" horzOverflow="overflow">
                    <a:lnL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7" marR="91437" marT="45716" marB="45716" horzOverflow="overflow">
                    <a:lnL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7" marR="91437" marT="45716" marB="45716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7" marR="91437" marT="45716" marB="45716" horzOverflow="overflow">
                    <a:lnL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7" marR="91437" marT="45716" marB="45716" horzOverflow="overflow">
                    <a:lnL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7" marR="91437" marT="45716" marB="45716" horzOverflow="overflow">
                    <a:lnL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FF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13846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ngerhans sjabloon 2012">
  <a:themeElements>
    <a:clrScheme name="langerhans temp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ngerhans temp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angerhans temp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ngerhans temp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ngerhans temp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ngerhans temp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ngerhans temp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ngerhans temp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ngerhans temp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ngerhans temp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ngerhans temp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ngerhans temp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ngerhans temp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ngerhans temp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Langerhans sjabloon 2012</Template>
  <TotalTime>73</TotalTime>
  <Words>26</Words>
  <Application>Microsoft Office PowerPoint</Application>
  <PresentationFormat>Diavoorstelling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Times New Roman</vt:lpstr>
      <vt:lpstr>Langerhans sjabloon 2012</vt:lpstr>
      <vt:lpstr>Praktijk/POH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Ingeleverde casuïstiek</dc:title>
  <dc:creator>Marjolein</dc:creator>
  <cp:lastModifiedBy>Albada, Liesbeth van</cp:lastModifiedBy>
  <cp:revision>13</cp:revision>
  <dcterms:created xsi:type="dcterms:W3CDTF">2012-10-08T07:54:12Z</dcterms:created>
  <dcterms:modified xsi:type="dcterms:W3CDTF">2017-09-21T12:54:05Z</dcterms:modified>
</cp:coreProperties>
</file>