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2" autoAdjust="0"/>
    <p:restoredTop sz="94660"/>
  </p:normalViewPr>
  <p:slideViewPr>
    <p:cSldViewPr>
      <p:cViewPr varScale="1">
        <p:scale>
          <a:sx n="123" d="100"/>
          <a:sy n="12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F7D59-5010-488C-ABC7-654619D51EA2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64724-A59F-4863-BE39-DD26AA75D1A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2CB73-F568-400C-B021-074B5A125B03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00B5-3984-47A1-A609-D8B3F0B89DE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73751-D23A-4457-9231-F0921C6A141E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9A9CB-2AF7-4B13-9033-D8F851751C3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6265D-EAFF-4EF8-B516-C9DFCBAAE9D2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3A547-CE44-4E42-9533-036F85A1448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7674E-1E78-48F6-B2C2-F52795666A05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6B603-C534-4E1D-9450-8D439C21C5D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31D1A-AA53-4180-A701-5FFE07C038EA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686CA-7019-4486-9E42-3C1669E3B4C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766C5-06A0-451D-828D-5252B71D7D3F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B5C44-CBF6-446F-8874-ED5911EF717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F650-2B73-4F0F-853E-9E907914E6EC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A7E92-589D-49B7-9023-D733F37C04B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0B32F-313A-47C6-B844-8B9B30ED94F1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58F4C-D843-4C9B-B2FC-CE48C74C1FE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140D2-0B0C-48F6-A819-A259BAE9F9FF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F8F72-4E82-4A91-BDCD-FD084D52755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210D-A1B9-4E4F-A398-B4650F9273CD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B3E33-DF95-4E41-AEA1-CF37CC0BC58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8A7554-20F8-4EA1-B2AA-8FCA17ADF168}" type="datetimeFigureOut">
              <a:rPr lang="nl-NL"/>
              <a:pPr>
                <a:defRPr/>
              </a:pPr>
              <a:t>4-4-2017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D0687A-E98C-4372-9932-E41BB5643B1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11188" y="1125538"/>
            <a:ext cx="7772400" cy="1470025"/>
          </a:xfrm>
        </p:spPr>
        <p:txBody>
          <a:bodyPr/>
          <a:lstStyle/>
          <a:p>
            <a:pPr eaLnBrk="1" hangingPunct="1"/>
            <a:r>
              <a:rPr lang="nl-NL" sz="4800" b="1" dirty="0" smtClean="0">
                <a:solidFill>
                  <a:srgbClr val="0070C0"/>
                </a:solidFill>
              </a:rPr>
              <a:t>CASPIR Module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Naam: </a:t>
            </a:r>
            <a:r>
              <a:rPr lang="nl-NL" b="1" dirty="0" smtClean="0"/>
              <a:t> </a:t>
            </a:r>
            <a:r>
              <a:rPr lang="nl-NL" b="1" dirty="0" smtClean="0">
                <a:solidFill>
                  <a:srgbClr val="0070C0"/>
                </a:solidFill>
              </a:rPr>
              <a:t>Invullen</a:t>
            </a:r>
            <a:endParaRPr lang="nl-NL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Praktijk: </a:t>
            </a:r>
            <a:r>
              <a:rPr lang="nl-NL" b="1" dirty="0" smtClean="0"/>
              <a:t> </a:t>
            </a:r>
            <a:r>
              <a:rPr lang="nl-NL" b="1" dirty="0" smtClean="0">
                <a:solidFill>
                  <a:srgbClr val="0070C0"/>
                </a:solidFill>
              </a:rPr>
              <a:t>Invullen</a:t>
            </a:r>
            <a:endParaRPr lang="nl-NL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Plaats: </a:t>
            </a:r>
            <a:r>
              <a:rPr lang="nl-NL" b="1" dirty="0" smtClean="0"/>
              <a:t> </a:t>
            </a:r>
            <a:r>
              <a:rPr lang="nl-NL" b="1" dirty="0" smtClean="0">
                <a:solidFill>
                  <a:srgbClr val="0070C0"/>
                </a:solidFill>
              </a:rPr>
              <a:t>Invullen</a:t>
            </a:r>
            <a:endParaRPr lang="nl-NL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Ziekenhuis:</a:t>
            </a:r>
            <a:r>
              <a:rPr lang="nl-NL" b="1" dirty="0" smtClean="0"/>
              <a:t> </a:t>
            </a:r>
            <a:r>
              <a:rPr lang="nl-NL" b="1" dirty="0" smtClean="0">
                <a:solidFill>
                  <a:srgbClr val="0070C0"/>
                </a:solidFill>
              </a:rPr>
              <a:t>Invullen</a:t>
            </a:r>
            <a:endParaRPr lang="nl-NL" dirty="0"/>
          </a:p>
        </p:txBody>
      </p:sp>
      <p:pic>
        <p:nvPicPr>
          <p:cNvPr id="2052" name="Picture 2" descr="http://nhg.artsennet.nl/upload_mm/7/c/d/42022_fullimage_CAH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00" y="5457825"/>
            <a:ext cx="1714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/>
          <a:lstStyle/>
          <a:p>
            <a:pPr eaLnBrk="1" hangingPunct="1"/>
            <a:r>
              <a:rPr lang="nl-NL" sz="4800" b="1" smtClean="0">
                <a:solidFill>
                  <a:srgbClr val="0070C0"/>
                </a:solidFill>
              </a:rPr>
              <a:t>Inhoudsopgave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3813" y="2060575"/>
            <a:ext cx="3448050" cy="2232025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800" b="1" dirty="0" smtClean="0"/>
              <a:t>Anamnese</a:t>
            </a:r>
            <a:endParaRPr lang="nl-NL" sz="28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800" b="1" dirty="0" smtClean="0"/>
              <a:t>Spirogram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000" b="1" dirty="0" smtClean="0"/>
              <a:t>Spirogram 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000" b="1" dirty="0" smtClean="0"/>
              <a:t>Getallen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800" b="1" dirty="0" smtClean="0"/>
              <a:t>Diagnose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800" b="1" dirty="0" smtClean="0"/>
              <a:t>Behandeling/Advies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800" b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4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4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800" b="1" dirty="0" smtClean="0"/>
          </a:p>
        </p:txBody>
      </p:sp>
      <p:pic>
        <p:nvPicPr>
          <p:cNvPr id="3076" name="Picture 2" descr="http://nhg.artsennet.nl/upload_mm/7/c/d/42022_fullimage_CAH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57825"/>
            <a:ext cx="1714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>
            <a:off x="0" y="146050"/>
            <a:ext cx="1187624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0" y="-66675"/>
            <a:ext cx="1835696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/>
          <a:lstStyle/>
          <a:p>
            <a:pPr eaLnBrk="1" hangingPunct="1"/>
            <a:r>
              <a:rPr lang="nl-NL" sz="4800" b="1" smtClean="0">
                <a:solidFill>
                  <a:srgbClr val="0070C0"/>
                </a:solidFill>
              </a:rPr>
              <a:t>Anamnese (1)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6375" y="1773238"/>
            <a:ext cx="6696075" cy="424815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err="1" smtClean="0"/>
              <a:t>RvK</a:t>
            </a:r>
            <a:r>
              <a:rPr lang="nl-NL" sz="1800" b="1" dirty="0" smtClean="0"/>
              <a:t>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8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Voorgeschiedenis:</a:t>
            </a:r>
            <a:r>
              <a:rPr lang="nl-NL" sz="1800" b="1" dirty="0" smtClean="0">
                <a:solidFill>
                  <a:srgbClr val="0070C0"/>
                </a:solidFill>
              </a:rPr>
              <a:t> 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Medicatie:</a:t>
            </a:r>
            <a:r>
              <a:rPr lang="nl-NL" sz="1800" b="1" dirty="0" smtClean="0">
                <a:solidFill>
                  <a:srgbClr val="0070C0"/>
                </a:solidFill>
              </a:rPr>
              <a:t> 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Klacht: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8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Roken: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Werkgeschiedenis: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Familieanamnese: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600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6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 smtClean="0"/>
          </a:p>
        </p:txBody>
      </p:sp>
      <p:pic>
        <p:nvPicPr>
          <p:cNvPr id="4100" name="Picture 2" descr="http://nhg.artsennet.nl/upload_mm/7/c/d/42022_fullimage_CAH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57825"/>
            <a:ext cx="1714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>
            <a:off x="0" y="146050"/>
            <a:ext cx="1187624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0" y="-66675"/>
            <a:ext cx="1835696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nhg.artsennet.nl/upload_mm/7/c/d/42022_fullimage_CAH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57825"/>
            <a:ext cx="1714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itle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/>
          <a:lstStyle/>
          <a:p>
            <a:pPr eaLnBrk="1" hangingPunct="1"/>
            <a:r>
              <a:rPr lang="nl-NL" sz="4800" b="1" smtClean="0">
                <a:solidFill>
                  <a:srgbClr val="0070C0"/>
                </a:solidFill>
              </a:rPr>
              <a:t>Anamnese (2)</a:t>
            </a:r>
            <a:br>
              <a:rPr lang="nl-NL" sz="4800" b="1" smtClean="0">
                <a:solidFill>
                  <a:srgbClr val="0070C0"/>
                </a:solidFill>
              </a:rPr>
            </a:br>
            <a:r>
              <a:rPr lang="nl-NL" sz="2000" b="1" smtClean="0">
                <a:solidFill>
                  <a:srgbClr val="0070C0"/>
                </a:solidFill>
              </a:rPr>
              <a:t>Lichamelijk onderzoek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913" y="1628775"/>
            <a:ext cx="6840537" cy="467995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Geslacht: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Leeftijd: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Lengte: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Gewicht: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BMI: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err="1" smtClean="0"/>
              <a:t>ACQ-score</a:t>
            </a:r>
            <a:r>
              <a:rPr lang="nl-NL" sz="1800" b="1" dirty="0" smtClean="0"/>
              <a:t>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8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800" b="1" dirty="0" smtClean="0"/>
              <a:t>CCQ-score: </a:t>
            </a:r>
            <a:r>
              <a:rPr lang="nl-NL" sz="1800" b="1" dirty="0" smtClean="0">
                <a:solidFill>
                  <a:srgbClr val="0070C0"/>
                </a:solidFill>
              </a:rPr>
              <a:t>Invullen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6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16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 smtClean="0"/>
          </a:p>
        </p:txBody>
      </p:sp>
      <p:cxnSp>
        <p:nvCxnSpPr>
          <p:cNvPr id="6" name="Straight Connector 5"/>
          <p:cNvCxnSpPr/>
          <p:nvPr/>
        </p:nvCxnSpPr>
        <p:spPr>
          <a:xfrm rot="10800000">
            <a:off x="0" y="146050"/>
            <a:ext cx="1187624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0" y="-66675"/>
            <a:ext cx="1835696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755650" y="-387350"/>
            <a:ext cx="7772400" cy="1470025"/>
          </a:xfrm>
        </p:spPr>
        <p:txBody>
          <a:bodyPr/>
          <a:lstStyle/>
          <a:p>
            <a:pPr eaLnBrk="1" hangingPunct="1"/>
            <a:r>
              <a:rPr lang="nl-NL" sz="4800" b="1" smtClean="0">
                <a:solidFill>
                  <a:srgbClr val="0070C0"/>
                </a:solidFill>
              </a:rPr>
              <a:t>Spirogram (1)</a:t>
            </a:r>
          </a:p>
        </p:txBody>
      </p:sp>
      <p:pic>
        <p:nvPicPr>
          <p:cNvPr id="6147" name="Picture 2" descr="http://nhg.artsennet.nl/upload_mm/7/c/d/42022_fullimage_CAH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388"/>
            <a:ext cx="1023938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>
            <a:off x="0" y="146050"/>
            <a:ext cx="1187624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0" y="-66675"/>
            <a:ext cx="1835696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>
          <a:xfrm>
            <a:off x="1476375" y="692150"/>
            <a:ext cx="6400800" cy="597693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Plak hier alleen het spirogram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/>
          <a:lstStyle/>
          <a:p>
            <a:pPr eaLnBrk="1" hangingPunct="1"/>
            <a:r>
              <a:rPr lang="nl-NL" sz="4800" b="1" smtClean="0">
                <a:solidFill>
                  <a:srgbClr val="0070C0"/>
                </a:solidFill>
              </a:rPr>
              <a:t>Getallen (1)</a:t>
            </a:r>
            <a:br>
              <a:rPr lang="nl-NL" sz="4800" b="1" smtClean="0">
                <a:solidFill>
                  <a:srgbClr val="0070C0"/>
                </a:solidFill>
              </a:rPr>
            </a:br>
            <a:r>
              <a:rPr lang="nl-NL" sz="1800" b="1" smtClean="0">
                <a:solidFill>
                  <a:srgbClr val="0070C0"/>
                </a:solidFill>
              </a:rPr>
              <a:t>spirogram</a:t>
            </a:r>
            <a:endParaRPr lang="nl-NL" sz="4800" b="1" smtClean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813" y="1628775"/>
            <a:ext cx="6400800" cy="4392613"/>
          </a:xfrm>
          <a:ln>
            <a:solidFill>
              <a:srgbClr val="0070C0"/>
            </a:solidFill>
          </a:ln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1600" b="1" dirty="0" smtClean="0">
                <a:solidFill>
                  <a:srgbClr val="0070C0"/>
                </a:solidFill>
              </a:rPr>
              <a:t>Plak hier alleen de getallen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6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1800" b="1" dirty="0" smtClean="0"/>
          </a:p>
        </p:txBody>
      </p:sp>
      <p:pic>
        <p:nvPicPr>
          <p:cNvPr id="7172" name="Picture 2" descr="http://nhg.artsennet.nl/upload_mm/7/c/d/42022_fullimage_CAH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57825"/>
            <a:ext cx="1714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>
            <a:off x="0" y="146050"/>
            <a:ext cx="1187624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0" y="-66675"/>
            <a:ext cx="1835696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/>
          <a:lstStyle/>
          <a:p>
            <a:pPr eaLnBrk="1" hangingPunct="1"/>
            <a:r>
              <a:rPr lang="nl-NL" sz="4800" b="1" smtClean="0">
                <a:solidFill>
                  <a:srgbClr val="0070C0"/>
                </a:solidFill>
              </a:rPr>
              <a:t>Diagnose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1650" y="2205038"/>
            <a:ext cx="6400800" cy="381635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b="1" dirty="0" smtClean="0"/>
              <a:t>Werkdiagnose: </a:t>
            </a:r>
            <a:r>
              <a:rPr lang="nl-NL" b="1" dirty="0" smtClean="0">
                <a:solidFill>
                  <a:srgbClr val="0070C0"/>
                </a:solidFill>
              </a:rPr>
              <a:t>Invullen </a:t>
            </a:r>
            <a:r>
              <a:rPr lang="nl-NL" sz="2000" b="1" dirty="0" smtClean="0">
                <a:solidFill>
                  <a:srgbClr val="0070C0"/>
                </a:solidFill>
              </a:rPr>
              <a:t>(bijvoorbeeld Mengbeeld Astma/COPD, geen Astma of COPD</a:t>
            </a:r>
            <a:endParaRPr lang="nl-NL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b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8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8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8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b="1" dirty="0" smtClean="0"/>
          </a:p>
        </p:txBody>
      </p:sp>
      <p:pic>
        <p:nvPicPr>
          <p:cNvPr id="8196" name="Picture 2" descr="http://nhg.artsennet.nl/upload_mm/7/c/d/42022_fullimage_CAH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57825"/>
            <a:ext cx="1714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>
            <a:off x="0" y="146050"/>
            <a:ext cx="1187624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0" y="-66675"/>
            <a:ext cx="1835696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/>
          <a:lstStyle/>
          <a:p>
            <a:pPr eaLnBrk="1" hangingPunct="1"/>
            <a:r>
              <a:rPr lang="nl-NL" sz="4800" b="1" smtClean="0">
                <a:solidFill>
                  <a:srgbClr val="0070C0"/>
                </a:solidFill>
              </a:rPr>
              <a:t>Behandeling/advies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1650" y="2205038"/>
            <a:ext cx="6400800" cy="1800225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400" b="1" dirty="0" smtClean="0"/>
              <a:t>Advies: </a:t>
            </a:r>
            <a:r>
              <a:rPr lang="nl-NL" sz="2400" b="1" dirty="0" smtClean="0">
                <a:solidFill>
                  <a:srgbClr val="0070C0"/>
                </a:solidFill>
              </a:rPr>
              <a:t>Invullen (lifestyle)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400" b="1" dirty="0" smtClean="0"/>
              <a:t>Behandeladvies geven:</a:t>
            </a:r>
            <a:r>
              <a:rPr lang="nl-NL" sz="2400" b="1" dirty="0" smtClean="0">
                <a:solidFill>
                  <a:srgbClr val="0070C0"/>
                </a:solidFill>
              </a:rPr>
              <a:t> Medicatie/verwijzing</a:t>
            </a:r>
            <a:endParaRPr lang="nl-NL" sz="24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400" b="1" dirty="0" smtClean="0"/>
              <a:t>Vervolgen:</a:t>
            </a:r>
            <a:r>
              <a:rPr lang="nl-NL" sz="2400" b="1" dirty="0" smtClean="0">
                <a:solidFill>
                  <a:srgbClr val="0070C0"/>
                </a:solidFill>
              </a:rPr>
              <a:t> Invullen (wie vervolgt wanneer)</a:t>
            </a:r>
            <a:endParaRPr lang="nl-NL" sz="24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b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0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0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000" b="1" dirty="0" smtClean="0">
              <a:solidFill>
                <a:srgbClr val="0070C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0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4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sz="2400" b="1" dirty="0" smtClean="0"/>
          </a:p>
        </p:txBody>
      </p:sp>
      <p:pic>
        <p:nvPicPr>
          <p:cNvPr id="9220" name="Picture 2" descr="http://nhg.artsennet.nl/upload_mm/7/c/d/42022_fullimage_CAH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57825"/>
            <a:ext cx="1714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>
            <a:off x="0" y="146050"/>
            <a:ext cx="1187624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0" y="-66675"/>
            <a:ext cx="1835696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122</Words>
  <Application>Microsoft Office PowerPoint</Application>
  <PresentationFormat>Diavoorstelling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 Theme</vt:lpstr>
      <vt:lpstr>CASPIR Module 6</vt:lpstr>
      <vt:lpstr>Inhoudsopgave</vt:lpstr>
      <vt:lpstr>Anamnese (1)</vt:lpstr>
      <vt:lpstr>Anamnese (2) Lichamelijk onderzoek</vt:lpstr>
      <vt:lpstr>Spirogram (1)</vt:lpstr>
      <vt:lpstr>Getallen (1) spirogram</vt:lpstr>
      <vt:lpstr>Diagnose</vt:lpstr>
      <vt:lpstr>Behandeling/advies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CASPIR Module 6</dc:title>
  <dc:creator>Thuis</dc:creator>
  <cp:lastModifiedBy>Albada, Liesbeth van</cp:lastModifiedBy>
  <cp:revision>22</cp:revision>
  <dcterms:created xsi:type="dcterms:W3CDTF">2011-07-21T09:42:27Z</dcterms:created>
  <dcterms:modified xsi:type="dcterms:W3CDTF">2017-04-04T11:07:03Z</dcterms:modified>
</cp:coreProperties>
</file>